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96" autoAdjust="0"/>
    <p:restoredTop sz="94638" autoAdjust="0"/>
  </p:normalViewPr>
  <p:slideViewPr>
    <p:cSldViewPr>
      <p:cViewPr varScale="1">
        <p:scale>
          <a:sx n="101" d="100"/>
          <a:sy n="101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EF2F-1060-4481-B05B-BB5BED79612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56539-7FB7-4D7B-ABB0-6CDE32FB5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63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ss_shap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2571744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2714621"/>
            <a:ext cx="67151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ПРЕЗЕНТАЦИЯ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«Электронные сервисы  Пенсионного фонда РФ»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786214" cy="585791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/>
              <a:t>  Подробную информацию о периодах трудовой деятельности (отдельно до 2002 года и после 2002 года), местах работы, размере начисленных работодателями страховых взносов, а также о том, как было определено количество Ваших пенсионных баллов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pic>
        <p:nvPicPr>
          <p:cNvPr id="4" name="Содержимое 3" descr="d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714356"/>
            <a:ext cx="5037458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solidFill>
                  <a:srgbClr val="00B0F0"/>
                </a:solidFill>
              </a:rPr>
              <a:t>«Личный кабинет застрахованного лица» </a:t>
            </a:r>
            <a:r>
              <a:rPr lang="ru-RU" sz="2700" b="1" dirty="0" smtClean="0"/>
              <a:t>позволяет направить обращение в ПФР, записаться на прием, заказать ряд документов, получить извещение о состоянии индивидуального лицевого счета (ИЛС).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Рисунок3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500306"/>
            <a:ext cx="4214842" cy="3429024"/>
          </a:xfrm>
        </p:spPr>
      </p:pic>
      <p:pic>
        <p:nvPicPr>
          <p:cNvPr id="7" name="Содержимое 6" descr="Предварит_запись_на_прием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785938"/>
            <a:ext cx="4500594" cy="4786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mtClean="0"/>
              <a:t>Предварительно записаться на личный прием можно:</a:t>
            </a:r>
            <a:endParaRPr lang="ru-RU" sz="2400" dirty="0"/>
          </a:p>
        </p:txBody>
      </p:sp>
      <p:pic>
        <p:nvPicPr>
          <p:cNvPr id="6" name="Содержимое 5" descr="Рисунок4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3391681" cy="3786214"/>
          </a:xfrm>
        </p:spPr>
      </p:pic>
      <p:pic>
        <p:nvPicPr>
          <p:cNvPr id="7" name="Содержимое 6" descr="Рисунок5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571612"/>
            <a:ext cx="4429156" cy="3214710"/>
          </a:xfrm>
        </p:spPr>
      </p:pic>
      <p:sp>
        <p:nvSpPr>
          <p:cNvPr id="5" name="Прямоугольник 4"/>
          <p:cNvSpPr/>
          <p:nvPr/>
        </p:nvSpPr>
        <p:spPr>
          <a:xfrm rot="10800000" flipV="1">
            <a:off x="500034" y="5572140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/>
              <a:t>В удобное для Вас время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4786322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b="1" dirty="0" smtClean="0"/>
          </a:p>
          <a:p>
            <a:pPr algn="ctr" eaLnBrk="0" hangingPunct="0">
              <a:defRPr/>
            </a:pPr>
            <a:r>
              <a:rPr lang="ru-RU" b="1" dirty="0" smtClean="0"/>
              <a:t>Изменить/удалить запись на прием</a:t>
            </a:r>
          </a:p>
          <a:p>
            <a:pPr algn="ctr" eaLnBrk="0" hangingPunct="0">
              <a:defRPr/>
            </a:pPr>
            <a:r>
              <a:rPr lang="ru-RU" b="1" dirty="0" smtClean="0"/>
              <a:t>Выбрать тему приёма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Направить обращение и получить ответ можно:</a:t>
            </a:r>
            <a:endParaRPr lang="ru-RU" sz="2800" dirty="0"/>
          </a:p>
        </p:txBody>
      </p:sp>
      <p:pic>
        <p:nvPicPr>
          <p:cNvPr id="7" name="Содержимое 6" descr="Рисунок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061" y="1285861"/>
            <a:ext cx="5709878" cy="4214841"/>
          </a:xfrm>
        </p:spPr>
      </p:pic>
      <p:sp>
        <p:nvSpPr>
          <p:cNvPr id="8" name="Прямоугольник 7"/>
          <p:cNvSpPr/>
          <p:nvPr/>
        </p:nvSpPr>
        <p:spPr>
          <a:xfrm>
            <a:off x="2286000" y="557214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/>
              <a:t>В письменной форме или электронном  виде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4572032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Заказать документ:</a:t>
            </a:r>
            <a:endParaRPr lang="ru-RU" sz="2800" dirty="0"/>
          </a:p>
        </p:txBody>
      </p:sp>
      <p:pic>
        <p:nvPicPr>
          <p:cNvPr id="7" name="Содержимое 6" descr="Рисунок9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4286280" cy="5500726"/>
          </a:xfrm>
        </p:spPr>
      </p:pic>
      <p:pic>
        <p:nvPicPr>
          <p:cNvPr id="8" name="Содержимое 7" descr="Рисунок10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3000372"/>
            <a:ext cx="3929090" cy="3071834"/>
          </a:xfrm>
        </p:spPr>
      </p:pic>
      <p:sp>
        <p:nvSpPr>
          <p:cNvPr id="9" name="Прямоугольник 8"/>
          <p:cNvSpPr/>
          <p:nvPr/>
        </p:nvSpPr>
        <p:spPr>
          <a:xfrm>
            <a:off x="4786314" y="1071546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/>
              <a:t>Записаться на приём </a:t>
            </a:r>
          </a:p>
          <a:p>
            <a:pPr algn="ctr" eaLnBrk="0" hangingPunct="0">
              <a:defRPr/>
            </a:pPr>
            <a:r>
              <a:rPr lang="ru-RU" b="1" dirty="0" smtClean="0"/>
              <a:t>для получения документа и  получить талон с датой приёма и перечнем необходимых для предоставления документов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Получить извещение о состоянии индивидуального лицевого счета (ИЛС)</a:t>
            </a:r>
            <a:endParaRPr lang="ru-RU" sz="2800" dirty="0"/>
          </a:p>
        </p:txBody>
      </p:sp>
      <p:pic>
        <p:nvPicPr>
          <p:cNvPr id="5" name="Содержимое 4" descr="Рисунок1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357298"/>
            <a:ext cx="4214842" cy="4000528"/>
          </a:xfrm>
        </p:spPr>
      </p:pic>
      <p:pic>
        <p:nvPicPr>
          <p:cNvPr id="6" name="Содержимое 5" descr="Рисунок1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1500174"/>
            <a:ext cx="4572032" cy="3929090"/>
          </a:xfrm>
        </p:spPr>
      </p:pic>
      <p:sp>
        <p:nvSpPr>
          <p:cNvPr id="7" name="Прямоугольник 6"/>
          <p:cNvSpPr/>
          <p:nvPr/>
        </p:nvSpPr>
        <p:spPr>
          <a:xfrm>
            <a:off x="142844" y="5643578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u="sng" dirty="0" smtClean="0">
                <a:solidFill>
                  <a:srgbClr val="00B0F0"/>
                </a:solidFill>
              </a:rPr>
              <a:t>Важно отметить</a:t>
            </a:r>
            <a:r>
              <a:rPr lang="ru-RU" b="1" u="sng" dirty="0" smtClean="0"/>
              <a:t>, что все представленные в Личном кабинете сведения о пенсионных правах граждан сформированы на основе данных, которые ПФР получил от работодателей!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В течение 2015 года на федеральной странице сайта ПФР будут введены сервисы подачи заявлений о назначении пенсии,    способе  доставки  пенсии,  получении  и распоряжении средствами материнского капитала</a:t>
            </a:r>
            <a:endParaRPr lang="ru-RU" sz="2800" dirty="0"/>
          </a:p>
        </p:txBody>
      </p:sp>
      <p:pic>
        <p:nvPicPr>
          <p:cNvPr id="11" name="Содержимое 10" descr="d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785926"/>
            <a:ext cx="4495800" cy="4588842"/>
          </a:xfrm>
        </p:spPr>
      </p:pic>
      <p:pic>
        <p:nvPicPr>
          <p:cNvPr id="12" name="Содержимое 11" descr="Рисунок13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357430"/>
            <a:ext cx="4500562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0"/>
            <a:ext cx="8429684" cy="278092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</a:t>
            </a:r>
            <a:r>
              <a:rPr lang="ru-RU" sz="2200" b="1" dirty="0" smtClean="0"/>
              <a:t>В </a:t>
            </a:r>
            <a:r>
              <a:rPr lang="ru-RU" sz="2200" b="1" dirty="0" smtClean="0">
                <a:solidFill>
                  <a:srgbClr val="00B0F0"/>
                </a:solidFill>
              </a:rPr>
              <a:t>Личном кабинете </a:t>
            </a:r>
            <a:r>
              <a:rPr lang="ru-RU" sz="2200" b="1" dirty="0" smtClean="0"/>
              <a:t>можно воспользоваться усовершенствованной версией  пенсионного калькулятора. Он учитывает уже сформированные пенсионные права в пенсионных баллах и стаж. Его основной задачей по-прежнему является разъяснение порядка формирования пенсионных прав и расчета страховой пенсии, а также демонстрация того, как на размер страховой пенсии влияют такие показатели как размер зарплаты, продолжительность стажа, выбранный вариант пенсионного обеспечения, военная служба по призыву, отпуск по уходу за ребенком и др.</a:t>
            </a:r>
          </a:p>
        </p:txBody>
      </p:sp>
      <p:pic>
        <p:nvPicPr>
          <p:cNvPr id="7" name="Picture 3" descr="C:\Users\2201\Desktop\презентация  ЛКЗЛ\24.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1436" b="17282"/>
          <a:stretch/>
        </p:blipFill>
        <p:spPr bwMode="auto">
          <a:xfrm>
            <a:off x="1428728" y="3679901"/>
            <a:ext cx="6072230" cy="23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B0F0"/>
                </a:solidFill>
              </a:rPr>
              <a:t>Пенсионный калькулятор состоит из двух блоков.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00B0F0"/>
                </a:solidFill>
              </a:rPr>
              <a:t>Первый </a:t>
            </a:r>
            <a:r>
              <a:rPr lang="ru-RU" sz="2200" b="1" dirty="0" smtClean="0"/>
              <a:t>– это количество пенсионных баллов, уже начисленных гражданину, и продолжительность трудового стажа. В данные первого блока гражданин, использующий калькулятор, может добавить периоды службы в армии по призыву, отпуска по уходу ребенком или инвалидом. Если такие периоды были в его жизни, то количество пенсионных баллов и стаж увеличатся</a:t>
            </a:r>
            <a:endParaRPr lang="ru-RU" sz="2200" dirty="0"/>
          </a:p>
        </p:txBody>
      </p:sp>
      <p:pic>
        <p:nvPicPr>
          <p:cNvPr id="7" name="Picture 3" descr="C:\Users\2201\Desktop\презентация  ЛКЗЛ\26.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2201\Desktop\презентация  ЛКЗЛ\25.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4500562" cy="445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929718" cy="25717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Второй блок </a:t>
            </a:r>
            <a:r>
              <a:rPr lang="ru-RU" sz="2000" b="1" dirty="0" smtClean="0"/>
              <a:t>– это моделирование своего будущего. Пользователь должен указать, сколько лет он </a:t>
            </a:r>
            <a:r>
              <a:rPr lang="ru-RU" sz="2000" b="1" dirty="0" smtClean="0">
                <a:solidFill>
                  <a:srgbClr val="00B0F0"/>
                </a:solidFill>
              </a:rPr>
              <a:t>собирается</a:t>
            </a:r>
            <a:r>
              <a:rPr lang="ru-RU" sz="2000" b="1" dirty="0" smtClean="0"/>
              <a:t> работать, служить в армии или находиться в отпуске по уходу за ребенком, указать </a:t>
            </a:r>
            <a:r>
              <a:rPr lang="ru-RU" sz="2000" b="1" dirty="0" smtClean="0">
                <a:solidFill>
                  <a:srgbClr val="00B0F0"/>
                </a:solidFill>
              </a:rPr>
              <a:t>ожидаемую</a:t>
            </a:r>
            <a:r>
              <a:rPr lang="ru-RU" sz="2000" b="1" dirty="0" smtClean="0"/>
              <a:t> зарплату в «ценах 2015 года»     до   вычета НДФЛ и нажать на кнопку «рассчитать». Калькулятор посчитает   размер страховой   пенсии  исходя  из уже сформированных пенсионных прав и </a:t>
            </a:r>
            <a:r>
              <a:rPr lang="ru-RU" sz="2000" b="1" dirty="0" smtClean="0">
                <a:solidFill>
                  <a:srgbClr val="00B0F0"/>
                </a:solidFill>
              </a:rPr>
              <a:t>«придуманного» </a:t>
            </a:r>
            <a:r>
              <a:rPr lang="ru-RU" sz="2000" b="1" dirty="0" smtClean="0"/>
              <a:t>будущего </a:t>
            </a:r>
            <a:r>
              <a:rPr lang="ru-RU" sz="2000" b="1" dirty="0" smtClean="0">
                <a:solidFill>
                  <a:srgbClr val="00B0F0"/>
                </a:solidFill>
              </a:rPr>
              <a:t>«в ценах 2015 года» </a:t>
            </a:r>
            <a:r>
              <a:rPr lang="ru-RU" sz="2000" b="1" dirty="0" smtClean="0"/>
              <a:t>при условии, что количество пенсионных баллов и продолжительность стажа будут достаточными для получения права на страховую пенсию</a:t>
            </a:r>
            <a:endParaRPr lang="ru-RU" sz="2000" dirty="0"/>
          </a:p>
        </p:txBody>
      </p:sp>
      <p:pic>
        <p:nvPicPr>
          <p:cNvPr id="5" name="Picture 2" descr="C:\Users\2201\Desktop\презентация  ЛКЗЛ\27.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2928934"/>
            <a:ext cx="414585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2201\Desktop\презентация  ЛКЗЛ\27.1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928934"/>
            <a:ext cx="464347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859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Пенсионный фонд представляет новый электронный сервис –</a:t>
            </a:r>
            <a:r>
              <a:rPr lang="ru-RU" sz="3200" dirty="0" smtClean="0">
                <a:solidFill>
                  <a:srgbClr val="00B0F0"/>
                </a:solidFill>
              </a:rPr>
              <a:t/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Личный кабинет застрахованного лица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05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3100" b="1" dirty="0" smtClean="0"/>
              <a:t>Посредством нового сервиса, разработанного Пенсионным фондом России, гражданин может узнать о количестве пенсионных баллов и длительности стажа, учтенных на его индивидуальном счете в ПФР. Это ключевые параметры, влияющие на размер будущей страховой пенсии в соответствии с новой пенсионной формулой, которая действует в России с 1 января 2015 года. Напомним, с 2015 года пенсионные права  на страховую пенсию формируются в индивидуальных пенсионных коэффициентах, или пенсионных баллах. Все ранее сформированные пенсионные права конвертированы в пенсионные баллы без уменьшени</a:t>
            </a:r>
            <a:r>
              <a:rPr lang="ru-RU" b="1" dirty="0" smtClean="0"/>
              <a:t>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4071966" cy="6429420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</a:t>
            </a:r>
            <a:r>
              <a:rPr lang="ru-RU" sz="2200" b="1" dirty="0" smtClean="0"/>
              <a:t>Что касается нынешних пенсионеров и получателей социальных выплат на региональной странице Отделения на сайте ПФР продолжает функционировать     сервис </a:t>
            </a:r>
            <a:r>
              <a:rPr lang="ru-RU" sz="2200" b="1" dirty="0" smtClean="0">
                <a:solidFill>
                  <a:srgbClr val="00B0F0"/>
                </a:solidFill>
              </a:rPr>
              <a:t>«Личный кабинет пенсионера»</a:t>
            </a:r>
            <a:r>
              <a:rPr lang="ru-RU" sz="2200" b="1" dirty="0" smtClean="0"/>
              <a:t>, позволяющий получить сведения о размере пенсии и других выплат за последние 12 месяцев, способе выплаты и дате доставки, продолжительности страхового стажа (в том числе стажа до 2002 года), коэффициентах по заработку и стажу, сумме начисленных и уплаченных страховых взносов на дату назначения (корректировки, перерасчета) пенсии и т.д.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7" name="Содержимое 6" descr="Региональный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928670"/>
            <a:ext cx="478634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500462" cy="592935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Также на региональной странице Отделения на сайте ПФР по-прежнему действует сервис  </a:t>
            </a:r>
            <a:r>
              <a:rPr lang="ru-RU" sz="2000" b="1" dirty="0" smtClean="0">
                <a:solidFill>
                  <a:srgbClr val="00B0F0"/>
                </a:solidFill>
              </a:rPr>
              <a:t>«Информация о материнском (семейном) капитале», </a:t>
            </a:r>
            <a:r>
              <a:rPr lang="ru-RU" sz="2000" b="1" dirty="0" smtClean="0"/>
              <a:t>с помощью которого можно узнать о дате, номере заявления о выдаче сертификата на материнский (семейный) капитал либо о распоряжении средствами МСК.   Эти электронные услуги находятся в разделе </a:t>
            </a:r>
            <a:r>
              <a:rPr lang="ru-RU" sz="2000" b="1" dirty="0" smtClean="0">
                <a:solidFill>
                  <a:srgbClr val="00B0F0"/>
                </a:solidFill>
              </a:rPr>
              <a:t>«Информация для жителей региона». </a:t>
            </a:r>
            <a:r>
              <a:rPr lang="ru-RU" sz="2000" b="1" dirty="0" smtClean="0"/>
              <a:t>В таблице нужно выбрать интересующий Вас сервис</a:t>
            </a:r>
            <a:endParaRPr lang="ru-RU" sz="2000" dirty="0"/>
          </a:p>
        </p:txBody>
      </p:sp>
      <p:pic>
        <p:nvPicPr>
          <p:cNvPr id="4" name="Содержимое 3" descr="Региональный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714356"/>
            <a:ext cx="5286412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857652" cy="628654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/>
              <a:t>На открывшейся странице ввести СНИЛС и уникальный пароль, который выдается получателю пенсии и других выплат в учреждении ПФР по месту жительства по их обращению на основании поданного заявления.</a:t>
            </a:r>
            <a:r>
              <a:rPr lang="ru-RU" sz="2800" dirty="0" smtClean="0"/>
              <a:t> </a:t>
            </a:r>
            <a:r>
              <a:rPr lang="ru-RU" sz="2800" b="1" dirty="0" smtClean="0"/>
              <a:t>На сегодня зарегистрировано около 29 тысяч пользователей региональных </a:t>
            </a:r>
            <a:r>
              <a:rPr lang="ru-RU" sz="2800" b="1" dirty="0" err="1" smtClean="0"/>
              <a:t>интернет-сервисов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Региональный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785794"/>
            <a:ext cx="4857784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1428736"/>
            <a:ext cx="62865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 ещё   немного   цифр!    Разработка электронных сервисов и услуг – это одно из приоритетных направлений работы ПФР. Сегодня к информационным     системам     ПФР   в    рамках    системы межведомственного электронного взаимодействия подключены </a:t>
            </a:r>
            <a:r>
              <a:rPr lang="ru-RU" sz="2400" b="1" dirty="0" smtClean="0">
                <a:solidFill>
                  <a:srgbClr val="00B0F0"/>
                </a:solidFill>
              </a:rPr>
              <a:t>2 500 </a:t>
            </a:r>
            <a:r>
              <a:rPr lang="ru-RU" sz="2400" b="1" dirty="0" smtClean="0"/>
              <a:t>информационных систем органов государственной власти. В 2014 году ПФР ответил на </a:t>
            </a:r>
            <a:r>
              <a:rPr lang="ru-RU" sz="2400" b="1" dirty="0" smtClean="0">
                <a:solidFill>
                  <a:srgbClr val="00B0F0"/>
                </a:solidFill>
              </a:rPr>
              <a:t>725 </a:t>
            </a:r>
            <a:r>
              <a:rPr lang="ru-RU" sz="2400" b="1" dirty="0" smtClean="0"/>
              <a:t>млн. запросов от органов государственной власти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fr_shapk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278608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64318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ambria" pitchFamily="18" charset="0"/>
                <a:cs typeface="Courier New" pitchFamily="49" charset="0"/>
              </a:rPr>
              <a:t>Благодарим за внимание  и предлагаем Вам  прямо сейчас зайти в «Личный кабинет застрахованного лица»   и </a:t>
            </a:r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  <a:cs typeface="Courier New" pitchFamily="49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Cambria" pitchFamily="18" charset="0"/>
                <a:cs typeface="Courier New" pitchFamily="49" charset="0"/>
              </a:rPr>
              <a:t>проверить </a:t>
            </a:r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ambria" pitchFamily="18" charset="0"/>
                <a:cs typeface="Courier New" pitchFamily="49" charset="0"/>
              </a:rPr>
              <a:t>свой пенсионный капитал!</a:t>
            </a:r>
            <a:endParaRPr lang="ru-RU" sz="4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14176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«Личный кабинет застрахованного лица» </a:t>
            </a:r>
            <a:r>
              <a:rPr lang="ru-RU" sz="2400" b="1" dirty="0" smtClean="0"/>
              <a:t>предназначен для информирования граждан – будущих пенсионеров о сформированных пенсионных правах в режиме </a:t>
            </a:r>
            <a:r>
              <a:rPr lang="ru-RU" sz="2400" b="1" dirty="0" err="1" smtClean="0"/>
              <a:t>online</a:t>
            </a:r>
            <a:endParaRPr lang="ru-RU" sz="2400" b="1" dirty="0"/>
          </a:p>
        </p:txBody>
      </p:sp>
      <p:pic>
        <p:nvPicPr>
          <p:cNvPr id="4" name="Содержимое 3" descr="d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28736"/>
            <a:ext cx="5000660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128588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</a:t>
            </a:r>
            <a:r>
              <a:rPr lang="ru-RU" sz="2200" b="1" dirty="0" smtClean="0"/>
              <a:t>Следует отметить, что воспользоваться  услугой </a:t>
            </a:r>
            <a:r>
              <a:rPr lang="ru-RU" sz="2200" b="1" dirty="0" smtClean="0">
                <a:solidFill>
                  <a:srgbClr val="00B0F0"/>
                </a:solidFill>
              </a:rPr>
              <a:t>«Личный кабинет застрахованного лица»</a:t>
            </a:r>
            <a:r>
              <a:rPr lang="ru-RU" sz="2200" b="1" dirty="0" smtClean="0"/>
              <a:t>   могут    лишь   пользователи, прошедшие регистрацию  в   Единой системе   идентификации   и аутентификации (ЕСИА) и на портале госуслуг  . Причём, зарегистрироваться   в   этой системе можно, не уходя с сайта ПФР.    Для этого   следует выбрать   раздел </a:t>
            </a:r>
            <a:r>
              <a:rPr lang="ru-RU" sz="2200" b="1" dirty="0" smtClean="0">
                <a:solidFill>
                  <a:srgbClr val="00B0F0"/>
                </a:solidFill>
              </a:rPr>
              <a:t>«Пройти регистрацию в ЕСИА» </a:t>
            </a:r>
            <a:r>
              <a:rPr lang="ru-RU" sz="2200" b="1" dirty="0" smtClean="0"/>
              <a:t>   </a:t>
            </a:r>
            <a:endParaRPr lang="ru-RU" sz="2200" b="1" dirty="0"/>
          </a:p>
        </p:txBody>
      </p:sp>
      <p:pic>
        <p:nvPicPr>
          <p:cNvPr id="4" name="Содержимое 3" descr="d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071678"/>
            <a:ext cx="471490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929718" cy="100013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Для прохождения регистрации заполняем поля: Фамилия, Имя, мобильный телефон,  и нажимаем кнопку </a:t>
            </a:r>
            <a:r>
              <a:rPr lang="ru-RU" sz="2400" b="1" dirty="0" smtClean="0">
                <a:solidFill>
                  <a:srgbClr val="00B0F0"/>
                </a:solidFill>
              </a:rPr>
              <a:t>«Зарегистрироваться». </a:t>
            </a:r>
            <a:r>
              <a:rPr lang="ru-RU" sz="2400" b="1" dirty="0" smtClean="0"/>
              <a:t>При регистрации через телефон на указанный номер придет  сообщение с кодом подтверждения, который необходимо ввести в соответствующем окошке и подтвердить</a:t>
            </a:r>
            <a:br>
              <a:rPr lang="ru-RU" sz="2400" b="1" dirty="0" smtClean="0"/>
            </a:br>
            <a:r>
              <a:rPr lang="ru-RU" sz="2400" b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d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4252914" cy="4357718"/>
          </a:xfrm>
        </p:spPr>
      </p:pic>
      <p:pic>
        <p:nvPicPr>
          <p:cNvPr id="6" name="Содержимое 5" descr="d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143116"/>
            <a:ext cx="4281518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8573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Вы устанавливаете пароль для входа в систему и запоминаете его. Поздравляем! Вы только что зарегистрировались. Дальше система Вам предложит   ввести  свои  личные  данные  и  осуществить  их проверку. Вы можете   пропустить   этот   шаг  и перейти к получению государственных услуг, для которых не требуются  данные о вас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5" name="Содержимое 4" descr="d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928802"/>
            <a:ext cx="4214874" cy="4475405"/>
          </a:xfrm>
        </p:spPr>
      </p:pic>
      <p:pic>
        <p:nvPicPr>
          <p:cNvPr id="6" name="Содержимое 5" descr="d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928802"/>
            <a:ext cx="4572032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При условии регистрации на Едином портале государственных услуг (ЕСИА) , полученные логин и пароль застрахованное лицо может использовать для входа в электронный сервис </a:t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00B0F0"/>
                </a:solidFill>
              </a:rPr>
              <a:t>«Личный кабинет застрахованного лица»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d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857364"/>
            <a:ext cx="4268701" cy="4740277"/>
          </a:xfrm>
        </p:spPr>
      </p:pic>
      <p:pic>
        <p:nvPicPr>
          <p:cNvPr id="6" name="Содержимое 5" descr="d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857364"/>
            <a:ext cx="4357718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248" cy="142878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/>
              <a:t>На главной странице «Личного кабинета» мы видим 3 раздела: </a:t>
            </a:r>
            <a:r>
              <a:rPr lang="ru-RU" sz="2400" b="1" dirty="0" smtClean="0">
                <a:solidFill>
                  <a:srgbClr val="00B0F0"/>
                </a:solidFill>
              </a:rPr>
              <a:t>Получить информацию, Обратиться в ПФР, Подать заявление</a:t>
            </a:r>
            <a:r>
              <a:rPr lang="ru-RU" sz="2400" b="1" dirty="0" smtClean="0"/>
              <a:t>. Посредством нового сервиса можно узнать о количестве пенсионных баллов и длительности стажа, учтенных на индивидуальном лицевом счете в ПФР. Для этого необходимо выбрать вкладку </a:t>
            </a:r>
            <a:r>
              <a:rPr lang="ru-RU" sz="2400" b="1" dirty="0" smtClean="0">
                <a:solidFill>
                  <a:srgbClr val="00B0F0"/>
                </a:solidFill>
              </a:rPr>
              <a:t>«О сформированных пенсионных правах»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pic>
        <p:nvPicPr>
          <p:cNvPr id="5" name="Содержимое 4" descr="d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214554"/>
            <a:ext cx="4643470" cy="4429156"/>
          </a:xfrm>
        </p:spPr>
      </p:pic>
      <p:pic>
        <p:nvPicPr>
          <p:cNvPr id="6" name="Содержимое 5" descr="Рисунок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3500438"/>
            <a:ext cx="3500462" cy="20336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164307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Например: Иванов Олег Петрович, 1969 г. р., воспользовавшийся </a:t>
            </a:r>
            <a:r>
              <a:rPr lang="ru-RU" sz="2400" b="1" dirty="0" smtClean="0">
                <a:solidFill>
                  <a:srgbClr val="00B0F0"/>
                </a:solidFill>
              </a:rPr>
              <a:t>Личным кабинетом</a:t>
            </a:r>
            <a:r>
              <a:rPr lang="ru-RU" sz="2400" b="1" dirty="0" smtClean="0"/>
              <a:t>, увидит, что его страховой стаж  на сегодня составляет </a:t>
            </a:r>
            <a:r>
              <a:rPr lang="ru-RU" sz="2400" b="1" dirty="0" smtClean="0">
                <a:solidFill>
                  <a:srgbClr val="00B0F0"/>
                </a:solidFill>
              </a:rPr>
              <a:t>20 лет 3 месяца 12 дней</a:t>
            </a:r>
            <a:r>
              <a:rPr lang="ru-RU" sz="2400" b="1" dirty="0" smtClean="0"/>
              <a:t>,  а количество баллов – </a:t>
            </a:r>
            <a:r>
              <a:rPr lang="ru-RU" sz="2400" b="1" dirty="0" smtClean="0">
                <a:solidFill>
                  <a:srgbClr val="00B0F0"/>
                </a:solidFill>
              </a:rPr>
              <a:t>58,502</a:t>
            </a:r>
            <a:r>
              <a:rPr lang="ru-RU" sz="2400" b="1" dirty="0" smtClean="0"/>
              <a:t>.    При выборе вкладки </a:t>
            </a:r>
            <a:r>
              <a:rPr lang="ru-RU" sz="2400" b="1" dirty="0" smtClean="0">
                <a:solidFill>
                  <a:srgbClr val="00B0F0"/>
                </a:solidFill>
              </a:rPr>
              <a:t>«Сведения о стаже и заработке, отраженные на Вашем индивидуальном лицевом счёте» </a:t>
            </a:r>
            <a:r>
              <a:rPr lang="ru-RU" sz="2400" b="1" dirty="0" smtClean="0"/>
              <a:t>можно получить: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d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143116"/>
            <a:ext cx="4469765" cy="4525963"/>
          </a:xfrm>
        </p:spPr>
      </p:pic>
      <p:pic>
        <p:nvPicPr>
          <p:cNvPr id="2050" name="Picture 2" descr="KR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357562"/>
            <a:ext cx="2500330" cy="154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532</Words>
  <Application>Microsoft Office PowerPoint</Application>
  <PresentationFormat>Экран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Пенсионный фонд представляет новый электронный сервис – Личный кабинет застрахованного лица </vt:lpstr>
      <vt:lpstr>«Личный кабинет застрахованного лица» предназначен для информирования граждан – будущих пенсионеров о сформированных пенсионных правах в режиме online</vt:lpstr>
      <vt:lpstr>        Следует отметить, что воспользоваться  услугой «Личный кабинет застрахованного лица»   могут    лишь   пользователи, прошедшие регистрацию  в   Единой системе   идентификации   и аутентификации (ЕСИА) и на портале госуслуг  . Причём, зарегистрироваться   в   этой системе можно, не уходя с сайта ПФР.    Для этого   следует выбрать   раздел «Пройти регистрацию в ЕСИА»    </vt:lpstr>
      <vt:lpstr>   Для прохождения регистрации заполняем поля: Фамилия, Имя, мобильный телефон,  и нажимаем кнопку «Зарегистрироваться». При регистрации через телефон на указанный номер придет  сообщение с кодом подтверждения, который необходимо ввести в соответствующем окошке и подтвердить   </vt:lpstr>
      <vt:lpstr>    Вы устанавливаете пароль для входа в систему и запоминаете его. Поздравляем! Вы только что зарегистрировались. Дальше система Вам предложит   ввести  свои  личные  данные  и  осуществить  их проверку. Вы можете   пропустить   этот   шаг  и перейти к получению государственных услуг, для которых не требуются  данные о вас  </vt:lpstr>
      <vt:lpstr>При условии регистрации на Едином портале государственных услуг (ЕСИА) , полученные логин и пароль застрахованное лицо может использовать для входа в электронный сервис  «Личный кабинет застрахованного лица»</vt:lpstr>
      <vt:lpstr>  На главной странице «Личного кабинета» мы видим 3 раздела: Получить информацию, Обратиться в ПФР, Подать заявление. Посредством нового сервиса можно узнать о количестве пенсионных баллов и длительности стажа, учтенных на индивидуальном лицевом счете в ПФР. Для этого необходимо выбрать вкладку «О сформированных пенсионных правах» </vt:lpstr>
      <vt:lpstr>  Например: Иванов Олег Петрович, 1969 г. р., воспользовавшийся Личным кабинетом, увидит, что его страховой стаж  на сегодня составляет 20 лет 3 месяца 12 дней,  а количество баллов – 58,502.    При выборе вкладки «Сведения о стаже и заработке, отраженные на Вашем индивидуальном лицевом счёте» можно получить:     </vt:lpstr>
      <vt:lpstr>  Подробную информацию о периодах трудовой деятельности (отдельно до 2002 года и после 2002 года), местах работы, размере начисленных работодателями страховых взносов, а также о том, как было определено количество Ваших пенсионных баллов </vt:lpstr>
      <vt:lpstr>  «Личный кабинет застрахованного лица» позволяет направить обращение в ПФР, записаться на прием, заказать ряд документов, получить извещение о состоянии индивидуального лицевого счета (ИЛС). </vt:lpstr>
      <vt:lpstr>Предварительно записаться на личный прием можно:</vt:lpstr>
      <vt:lpstr>Направить обращение и получить ответ можно:</vt:lpstr>
      <vt:lpstr>Заказать документ:</vt:lpstr>
      <vt:lpstr>Получить извещение о состоянии индивидуального лицевого счета (ИЛС)</vt:lpstr>
      <vt:lpstr>В течение 2015 года на федеральной странице сайта ПФР будут введены сервисы подачи заявлений о назначении пенсии,    способе  доставки  пенсии,  получении  и распоряжении средствами материнского капитала</vt:lpstr>
      <vt:lpstr>        В Личном кабинете можно воспользоваться усовершенствованной версией  пенсионного калькулятора. Он учитывает уже сформированные пенсионные права в пенсионных баллах и стаж. Его основной задачей по-прежнему является разъяснение порядка формирования пенсионных прав и расчета страховой пенсии, а также демонстрация того, как на размер страховой пенсии влияют такие показатели как размер зарплаты, продолжительность стажа, выбранный вариант пенсионного обеспечения, военная служба по призыву, отпуск по уходу за ребенком и др.</vt:lpstr>
      <vt:lpstr>  Пенсионный калькулятор состоит из двух блоков.  Первый – это количество пенсионных баллов, уже начисленных гражданину, и продолжительность трудового стажа. В данные первого блока гражданин, использующий калькулятор, может добавить периоды службы в армии по призыву, отпуска по уходу ребенком или инвалидом. Если такие периоды были в его жизни, то количество пенсионных баллов и стаж увеличатся</vt:lpstr>
      <vt:lpstr>Второй блок – это моделирование своего будущего. Пользователь должен указать, сколько лет он собирается работать, служить в армии или находиться в отпуске по уходу за ребенком, указать ожидаемую зарплату в «ценах 2015 года»     до   вычета НДФЛ и нажать на кнопку «рассчитать». Калькулятор посчитает   размер страховой   пенсии  исходя  из уже сформированных пенсионных прав и «придуманного» будущего «в ценах 2015 года» при условии, что количество пенсионных баллов и продолжительность стажа будут достаточными для получения права на страховую пенсию</vt:lpstr>
      <vt:lpstr>       Что касается нынешних пенсионеров и получателей социальных выплат на региональной странице Отделения на сайте ПФР продолжает функционировать     сервис «Личный кабинет пенсионера», позволяющий получить сведения о размере пенсии и других выплат за последние 12 месяцев, способе выплаты и дате доставки, продолжительности страхового стажа (в том числе стажа до 2002 года), коэффициентах по заработку и стажу, сумме начисленных и уплаченных страховых взносов на дату назначения (корректировки, перерасчета) пенсии и т.д.        </vt:lpstr>
      <vt:lpstr>Также на региональной странице Отделения на сайте ПФР по-прежнему действует сервис  «Информация о материнском (семейном) капитале», с помощью которого можно узнать о дате, номере заявления о выдаче сертификата на материнский (семейный) капитал либо о распоряжении средствами МСК.   Эти электронные услуги находятся в разделе «Информация для жителей региона». В таблице нужно выбрать интересующий Вас сервис</vt:lpstr>
      <vt:lpstr>На открывшейся странице ввести СНИЛС и уникальный пароль, который выдается получателю пенсии и других выплат в учреждении ПФР по месту жительства по их обращению на основании поданного заявления. На сегодня зарегистрировано около 29 тысяч пользователей региональных интернет-сервисов  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Mikhailova0562201</cp:lastModifiedBy>
  <cp:revision>45</cp:revision>
  <dcterms:modified xsi:type="dcterms:W3CDTF">2015-02-16T11:48:58Z</dcterms:modified>
</cp:coreProperties>
</file>